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92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4" r:id="rId13"/>
    <p:sldId id="295" r:id="rId14"/>
    <p:sldId id="297" r:id="rId15"/>
    <p:sldId id="296" r:id="rId16"/>
    <p:sldId id="298" r:id="rId17"/>
    <p:sldId id="299" r:id="rId18"/>
    <p:sldId id="300" r:id="rId19"/>
    <p:sldId id="293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8"/>
    <p:restoredTop sz="94682"/>
  </p:normalViewPr>
  <p:slideViewPr>
    <p:cSldViewPr snapToGrid="0">
      <p:cViewPr varScale="1">
        <p:scale>
          <a:sx n="111" d="100"/>
          <a:sy n="111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F2F03-87A7-8A44-A053-BBBEBC098BA9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A97FF-9779-9346-9B76-8C4FA7289D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308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A97FF-9779-9346-9B76-8C4FA7289D9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35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FFA72-6975-EA0A-46BF-CA812ED9B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6F3DF4-37F3-806F-5632-75D98C68E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39E670-F49E-CB1F-DE4B-02598312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94CEA2-9D03-EBFE-B1B9-EA2E70AA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2A9303-DFE5-0E53-710B-6147144B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72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74594-51CA-9DAA-5BA5-58EE9C4A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09B090-44C8-D0ED-1E04-94E21AE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CD7C97-0B1A-8ED6-D1D5-FEB1B56C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D0414E-7DC8-5021-51E3-9A810CF0A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E33E2-7D81-1826-A1C9-18E0D5485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09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811AB16-0730-331D-B523-20812B817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820E8CA-3B53-53BB-E3B3-6614A1E43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F3F1E9-2830-C54B-B6C9-2882C662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FEEEF0-0C28-261D-2585-093F043E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7CB51F-FD1E-BAD2-52F8-02302022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62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4271" y="3841"/>
            <a:ext cx="139933" cy="6858000"/>
          </a:xfrm>
          <a:prstGeom prst="rect">
            <a:avLst/>
          </a:prstGeom>
          <a:solidFill>
            <a:srgbClr val="78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15/10/25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07440" y="-1345"/>
            <a:ext cx="139933" cy="6858000"/>
          </a:xfrm>
          <a:prstGeom prst="rect">
            <a:avLst/>
          </a:prstGeom>
          <a:solidFill>
            <a:srgbClr val="23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BBB6B-2702-E908-77D9-989416525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150487" y="-9658"/>
            <a:ext cx="498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1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8434E-A3A9-DBC8-CDC4-B349DDB9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961E21-17DD-8BB4-9E61-713E5F01C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E07BFD-885A-4372-7B1E-B28DA65D7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9EAAF8-C059-1BAB-43ED-FE8CE27C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D32F3C-4B5A-FD9F-0FBF-72FBA7D4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09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484BE-2FC4-5217-C9F3-DE9A70A0C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190DC6-5DFD-947D-AD5D-A2D8A428D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0F64E5-6995-3498-12D3-FA9BB4FF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47F0FE-14A9-A201-DA43-6A018A31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67FA0E-95FF-1DF1-2E47-372881FF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3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84549-DD3D-0D14-7B14-D91C413D7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021A2B-6E8A-8909-40CE-A965DA398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3DA786-7E04-719C-88DB-6C274B88C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B0A408-879A-F045-A261-DE0570D0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43D494-1442-3AA6-9AA9-0D5A7935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AF2996-98C2-19FE-8B1F-9C5B8E2FA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62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CB8D70-92C0-CC73-61BD-B4BF4B93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24948D-15B5-17C6-8F43-4562E56E5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9FE9DD-1B63-96B3-3E26-5F2484648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B48C014-6DB5-C2F5-F6DA-82A231426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ECB0D3-FA76-7E41-E0F0-34E856FB7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E17A814-CF62-201A-DCDE-1FB9018DD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C716A6-7C80-0BE2-67D3-E8FC90B9B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9ED20C7-63EA-0D5C-01AE-1AE0F64A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62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5D335D-1A0A-F0C0-DD92-E68BC4EC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7FCC6A-BF88-4AE6-BEB6-3E01A73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83C8D7-54AE-7C96-B549-4F3314FFE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BD53B0-5820-1B36-3AE2-035CE44D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969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4EE205-A3F6-DBA9-FA82-53F04A16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BE520E4-B16C-156B-AC60-87ADF337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A4EF82-C871-4895-D0E4-5F57D61D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3EE741-8322-8D68-AFF4-D103A5FB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C89E4B-25F9-0756-35E1-3DCB8C6F2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529E27-E7FA-9C8C-8DBE-F58093B60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BCBC5E-97CB-83FF-C491-88349BBB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E248B2-8D74-F6C6-F058-7D07D05B1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18DAB3-18D4-6D24-13B9-2AF7E5305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04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E825AA-2E85-AA14-EFC4-DA4D18A8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3D220F-2628-289A-6EDA-9205B0306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45E0D8-64E1-BBE9-88B4-D9966FB98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0A572A-0FE2-D23C-C908-7090C353E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87E1F1-23BB-948D-26B2-CE11A1F7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9557FF-FA55-76AA-6FFB-6E591384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35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0FEC2A-3BB4-AD0B-F076-0A6C3DCB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F9FD50-B39A-0516-4A3E-9146E0F5A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86DCA4-F2DC-9D02-430B-A558F5AB7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FE235F-C48B-7C4A-BA07-D0943E0370B8}" type="datetimeFigureOut">
              <a:rPr lang="it-IT" smtClean="0"/>
              <a:t>15/10/25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E81E54-F49E-2E82-AC1A-1FDAE9ACC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28E7C2-D6C6-7179-86CE-A220FE9DD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5C2979-20F0-7848-8AE6-3B8FE97872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87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945284" cy="3227514"/>
          </a:xfrm>
        </p:spPr>
        <p:txBody>
          <a:bodyPr/>
          <a:lstStyle/>
          <a:p>
            <a:r>
              <a:rPr lang="it-IT" dirty="0">
                <a:solidFill>
                  <a:srgbClr val="003773"/>
                </a:solidFill>
              </a:rPr>
              <a:t>Il Triage delle Urgenze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solidFill>
                  <a:srgbClr val="78A6AC"/>
                </a:solidFill>
              </a:rPr>
              <a:t>Daniele G. Biasucci</a:t>
            </a:r>
          </a:p>
          <a:p>
            <a:r>
              <a:rPr lang="it-IT" sz="2800" b="1" dirty="0">
                <a:solidFill>
                  <a:srgbClr val="78A6AC"/>
                </a:solidFill>
              </a:rPr>
              <a:t>Roma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7A58B14-4C87-37F0-8F39-1340DFBAC9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907" r="3299" b="-1"/>
          <a:stretch>
            <a:fillRect/>
          </a:stretch>
        </p:blipFill>
        <p:spPr>
          <a:xfrm>
            <a:off x="6779871" y="420235"/>
            <a:ext cx="4644342" cy="67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5E9F7-18BA-9A02-FA30-60EC0FA6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ndara" panose="020E0502030303020204" pitchFamily="34" charset="0"/>
              </a:rPr>
              <a:t>I 5 domini </a:t>
            </a:r>
            <a:r>
              <a:rPr lang="en-US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chiave</a:t>
            </a:r>
            <a:r>
              <a:rPr lang="en-US" b="1" dirty="0">
                <a:solidFill>
                  <a:schemeClr val="accent1"/>
                </a:solidFill>
                <a:latin typeface="Candara" panose="020E0502030303020204" pitchFamily="34" charset="0"/>
              </a:rPr>
              <a:t> (Botrel et al., 2025)</a:t>
            </a:r>
            <a:r>
              <a:rPr lang="it-IT" b="1" dirty="0">
                <a:solidFill>
                  <a:schemeClr val="accent1"/>
                </a:solidFill>
                <a:effectLst/>
                <a:latin typeface="Candara" panose="020E0502030303020204" pitchFamily="34" charset="0"/>
              </a:rPr>
              <a:t> </a:t>
            </a:r>
            <a:endParaRPr lang="it-IT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CB17F6-B1C6-D48D-5C20-B33A71215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969" y="1984651"/>
            <a:ext cx="8372061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/>
              <a:t>Dominio		Variabili </a:t>
            </a:r>
            <a:r>
              <a:rPr lang="it-IT" b="1" i="1" dirty="0"/>
              <a:t>“AI-ready”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Mortalità </a:t>
            </a:r>
            <a:r>
              <a:rPr lang="it-IT" dirty="0">
                <a:sym typeface="Wingdings" pitchFamily="2" charset="2"/>
              </a:rPr>
              <a:t>	</a:t>
            </a:r>
            <a:r>
              <a:rPr lang="it-IT" dirty="0"/>
              <a:t>	In-hospital, 30-day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Morbidità </a:t>
            </a:r>
            <a:r>
              <a:rPr lang="it-IT" dirty="0">
                <a:sym typeface="Wingdings" pitchFamily="2" charset="2"/>
              </a:rPr>
              <a:t>		</a:t>
            </a:r>
            <a:r>
              <a:rPr lang="it-IT" dirty="0"/>
              <a:t>Sepsi, AKI, polmonite, MI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Pre-surgical</a:t>
            </a:r>
            <a:r>
              <a:rPr lang="it-IT" dirty="0"/>
              <a:t>		Tempo PS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decisione chirurgica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Surgical</a:t>
            </a:r>
            <a:r>
              <a:rPr lang="it-IT" dirty="0"/>
              <a:t>		Sanguinamento intraoperatorio &gt;500 </a:t>
            </a:r>
            <a:r>
              <a:rPr lang="it-IT" dirty="0" err="1"/>
              <a:t>mL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Post-</a:t>
            </a:r>
            <a:r>
              <a:rPr lang="it-IT" dirty="0" err="1"/>
              <a:t>surgical</a:t>
            </a:r>
            <a:r>
              <a:rPr lang="it-IT" dirty="0"/>
              <a:t>		ICU LOS, riammissione, DAH-30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563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AE612-F7F0-5E0C-8BE7-47B1DCE5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00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  <a:latin typeface="Candara" panose="020E0502030303020204" pitchFamily="34" charset="0"/>
              </a:rPr>
              <a:t>Architettura di un sistema AI per triage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968DDB-C6C2-26EE-11F6-22825D865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599"/>
            <a:ext cx="10515600" cy="495239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Input </a:t>
            </a:r>
            <a:r>
              <a:rPr lang="it-IT" b="1" dirty="0" err="1">
                <a:solidFill>
                  <a:srgbClr val="0070C0"/>
                </a:solidFill>
              </a:rPr>
              <a:t>layer</a:t>
            </a:r>
            <a:endParaRPr lang="it-IT" b="1" dirty="0">
              <a:solidFill>
                <a:srgbClr val="0070C0"/>
              </a:solidFill>
            </a:endParaRPr>
          </a:p>
          <a:p>
            <a:pPr lvl="1"/>
            <a:r>
              <a:rPr lang="it-IT" dirty="0"/>
              <a:t>Dati clinici (Shock Index, GCS, SOFA); Tempo PS – decisione – incisione; Imaging; Presentazione e evoluzione clinica iniziale</a:t>
            </a:r>
          </a:p>
          <a:p>
            <a:endParaRPr lang="it-IT" dirty="0"/>
          </a:p>
          <a:p>
            <a:r>
              <a:rPr lang="it-IT" b="1" dirty="0">
                <a:solidFill>
                  <a:srgbClr val="0070C0"/>
                </a:solidFill>
              </a:rPr>
              <a:t>AI </a:t>
            </a:r>
            <a:r>
              <a:rPr lang="it-IT" b="1" dirty="0" err="1">
                <a:solidFill>
                  <a:srgbClr val="0070C0"/>
                </a:solidFill>
              </a:rPr>
              <a:t>engine</a:t>
            </a:r>
            <a:endParaRPr lang="it-IT" b="1" dirty="0">
              <a:solidFill>
                <a:srgbClr val="0070C0"/>
              </a:solidFill>
            </a:endParaRPr>
          </a:p>
          <a:p>
            <a:pPr lvl="1"/>
            <a:r>
              <a:rPr lang="it-IT" dirty="0"/>
              <a:t>ML / Random </a:t>
            </a:r>
            <a:r>
              <a:rPr lang="it-IT" dirty="0" err="1"/>
              <a:t>Forest</a:t>
            </a:r>
            <a:r>
              <a:rPr lang="it-IT" dirty="0"/>
              <a:t> / Deep Learning; Training su dataset multicentrici (esiti </a:t>
            </a:r>
            <a:r>
              <a:rPr lang="it-IT" dirty="0" err="1"/>
              <a:t>Botrel</a:t>
            </a:r>
            <a:r>
              <a:rPr lang="it-IT" dirty="0"/>
              <a:t> et al.); Validazione interna/esterna</a:t>
            </a:r>
          </a:p>
          <a:p>
            <a:endParaRPr lang="it-IT" dirty="0"/>
          </a:p>
          <a:p>
            <a:r>
              <a:rPr lang="it-IT" b="1" dirty="0">
                <a:solidFill>
                  <a:srgbClr val="0070C0"/>
                </a:solidFill>
              </a:rPr>
              <a:t>Output</a:t>
            </a:r>
          </a:p>
          <a:p>
            <a:pPr lvl="1"/>
            <a:r>
              <a:rPr lang="it-IT" dirty="0"/>
              <a:t>Priorità; Rischio sepsi, ICU LOS, 30-day </a:t>
            </a:r>
            <a:r>
              <a:rPr lang="it-IT" dirty="0" err="1"/>
              <a:t>mortality</a:t>
            </a:r>
            <a:r>
              <a:rPr lang="it-IT" dirty="0"/>
              <a:t>; Suggerimento percorso: OR immediata / osservazione / ICU</a:t>
            </a:r>
          </a:p>
        </p:txBody>
      </p:sp>
    </p:spTree>
    <p:extLst>
      <p:ext uri="{BB962C8B-B14F-4D97-AF65-F5344CB8AC3E}">
        <p14:creationId xmlns:p14="http://schemas.microsoft.com/office/powerpoint/2010/main" val="48105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9981B2-C5F5-2794-7471-98254EBE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15894"/>
            <a:ext cx="7772400" cy="25105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393BF5-D8E6-3F63-3496-CB4A0FC0F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45" y="3024780"/>
            <a:ext cx="10599509" cy="35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08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88292B-E6AE-DCC5-F2B6-4315C6FA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75" y="510574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POTTER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0FDA8F-43D0-65A4-FD26-08682C8F7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192" y="2436583"/>
            <a:ext cx="11383616" cy="4151105"/>
          </a:xfrm>
        </p:spPr>
        <p:txBody>
          <a:bodyPr>
            <a:normAutofit/>
          </a:bodyPr>
          <a:lstStyle/>
          <a:p>
            <a:r>
              <a:rPr lang="it-IT" dirty="0"/>
              <a:t>Dataset ACS-NSQIP 2007–2013 per derivazione (≈383.000) e 2014 per validazione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Algoritmo</a:t>
            </a:r>
          </a:p>
          <a:p>
            <a:pPr lvl="1"/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Classification</a:t>
            </a:r>
            <a:r>
              <a:rPr lang="it-IT" dirty="0"/>
              <a:t> </a:t>
            </a:r>
            <a:r>
              <a:rPr lang="it-IT" dirty="0" err="1"/>
              <a:t>Trees</a:t>
            </a:r>
            <a:r>
              <a:rPr lang="it-IT" dirty="0"/>
              <a:t> (OCT), un’evoluzione dei classici </a:t>
            </a:r>
            <a:r>
              <a:rPr lang="it-IT" dirty="0" err="1"/>
              <a:t>decision</a:t>
            </a:r>
            <a:r>
              <a:rPr lang="it-IT" dirty="0"/>
              <a:t> </a:t>
            </a:r>
            <a:r>
              <a:rPr lang="it-IT" dirty="0" err="1"/>
              <a:t>tree</a:t>
            </a:r>
            <a:endParaRPr lang="it-IT" dirty="0"/>
          </a:p>
          <a:p>
            <a:pPr lvl="1"/>
            <a:endParaRPr lang="it-IT" dirty="0"/>
          </a:p>
          <a:p>
            <a:r>
              <a:rPr lang="it-IT" dirty="0"/>
              <a:t>Esiti predetti</a:t>
            </a:r>
          </a:p>
          <a:p>
            <a:pPr lvl="1"/>
            <a:r>
              <a:rPr lang="it-IT" dirty="0"/>
              <a:t>mortalità, morbidità e 18 complicanze specifiche post-operatorie (30 gg)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2C6482-2C82-C1F0-568F-39229D7D9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125" y="264397"/>
            <a:ext cx="5849257" cy="1817918"/>
          </a:xfrm>
          <a:prstGeom prst="rect">
            <a:avLst/>
          </a:prstGeom>
        </p:spPr>
      </p:pic>
      <p:pic>
        <p:nvPicPr>
          <p:cNvPr id="6" name="Immagine 5" descr="Immagine che contiene cartone animato, testo, illustrazione, clipart&#10;&#10;Il contenuto generato dall'IA potrebbe non essere corretto.">
            <a:extLst>
              <a:ext uri="{FF2B5EF4-FFF2-40B4-BE49-F238E27FC236}">
                <a16:creationId xmlns:a16="http://schemas.microsoft.com/office/drawing/2014/main" id="{6A00FF2C-CA3A-DEEE-398A-87F7225E6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466" y="181521"/>
            <a:ext cx="2008885" cy="20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04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1EF39-3716-CA47-9B40-43A264BF3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550" y="245165"/>
            <a:ext cx="7470913" cy="1172818"/>
          </a:xfrm>
        </p:spPr>
        <p:txBody>
          <a:bodyPr/>
          <a:lstStyle/>
          <a:p>
            <a:r>
              <a:rPr 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POTTER - Risultati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7D7907-ED8D-2179-1AC1-471C351F8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6" y="1825625"/>
            <a:ext cx="7354956" cy="4787210"/>
          </a:xfrm>
        </p:spPr>
        <p:txBody>
          <a:bodyPr>
            <a:norm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Mortalità: AUC 0.92 </a:t>
            </a:r>
          </a:p>
          <a:p>
            <a:r>
              <a:rPr lang="it-IT" dirty="0">
                <a:latin typeface="Candara" panose="020E0502030303020204" pitchFamily="34" charset="0"/>
              </a:rPr>
              <a:t>Morbidità: AUC 0.84</a:t>
            </a:r>
          </a:p>
          <a:p>
            <a:pPr marL="0" indent="0">
              <a:buNone/>
            </a:pPr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Miglior performance: sepsi, ARF e V; &gt;48h (AUC 0.91 - 0.93)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Creato POTTER (</a:t>
            </a:r>
            <a:r>
              <a:rPr lang="it-IT" dirty="0" err="1">
                <a:latin typeface="Candara" panose="020E0502030303020204" pitchFamily="34" charset="0"/>
              </a:rPr>
              <a:t>Predictive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OpTimal</a:t>
            </a:r>
            <a:r>
              <a:rPr lang="it-IT" dirty="0">
                <a:latin typeface="Candara" panose="020E0502030303020204" pitchFamily="34" charset="0"/>
              </a:rPr>
              <a:t> </a:t>
            </a:r>
            <a:r>
              <a:rPr lang="it-IT" dirty="0" err="1">
                <a:latin typeface="Candara" panose="020E0502030303020204" pitchFamily="34" charset="0"/>
              </a:rPr>
              <a:t>Trees</a:t>
            </a:r>
            <a:r>
              <a:rPr lang="it-IT" dirty="0">
                <a:latin typeface="Candara" panose="020E0502030303020204" pitchFamily="34" charset="0"/>
              </a:rPr>
              <a:t> in Emergency Surgery Risk), app interattiva e integrabile in EHR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A49674-4860-4B55-A67E-0D5A1762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098" y="0"/>
            <a:ext cx="4190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99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2FD3A0-0674-E7C0-CC14-C7A33A8E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POTTER &amp; Prospettive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00FE08-7312-07A6-FCE2-7147BA84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/>
              <a:t>Integrazione di variabili fisiologiche dinamiche e dati intraoperatori</a:t>
            </a:r>
          </a:p>
          <a:p>
            <a:endParaRPr lang="it-IT" dirty="0"/>
          </a:p>
          <a:p>
            <a:r>
              <a:rPr lang="it-IT" dirty="0"/>
              <a:t>Validazione clinico-prospettica e confronto con deep learning</a:t>
            </a:r>
          </a:p>
          <a:p>
            <a:endParaRPr lang="it-IT" dirty="0"/>
          </a:p>
          <a:p>
            <a:r>
              <a:rPr lang="it-IT" dirty="0"/>
              <a:t>Sviluppo di </a:t>
            </a:r>
            <a:r>
              <a:rPr lang="it-IT" dirty="0" err="1"/>
              <a:t>Optimal</a:t>
            </a:r>
            <a:r>
              <a:rPr lang="it-IT" dirty="0"/>
              <a:t> </a:t>
            </a:r>
            <a:r>
              <a:rPr lang="it-IT" dirty="0" err="1"/>
              <a:t>Prescriptive</a:t>
            </a:r>
            <a:r>
              <a:rPr lang="it-IT" dirty="0"/>
              <a:t> </a:t>
            </a:r>
            <a:r>
              <a:rPr lang="it-IT" dirty="0" err="1"/>
              <a:t>Trees</a:t>
            </a:r>
            <a:r>
              <a:rPr lang="it-IT" dirty="0"/>
              <a:t> (OPT) per suggerire interventi terapeutici</a:t>
            </a:r>
          </a:p>
          <a:p>
            <a:endParaRPr lang="it-IT" dirty="0"/>
          </a:p>
          <a:p>
            <a:r>
              <a:rPr lang="it-IT" dirty="0"/>
              <a:t>Adattamento del POTTER a contesti specifici (cardiochirurgia, trauma, vascolare)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952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8FE63-FF1B-5C5B-A187-F2E645BB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solidFill>
                  <a:schemeClr val="tx2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Caso clinico simulato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B4133B-FE83-B49F-05FB-7C51096EA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1825625"/>
            <a:ext cx="10730948" cy="4667250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latin typeface="Candara" panose="020E0502030303020204" pitchFamily="34" charset="0"/>
              </a:rPr>
              <a:t>Uomo 78 anni, diverticolite perforata, Lattati 4, segni di sepsi ma al momento emodinamicamente stabile</a:t>
            </a:r>
          </a:p>
          <a:p>
            <a:pPr marL="0" indent="0">
              <a:buNone/>
            </a:pPr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 Triage umano: giallo → intervento dopo 6h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AI predittiva: rischio shock settico 72% → suggerisce intervento entro 1h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 err="1">
                <a:latin typeface="Candara" panose="020E0502030303020204" pitchFamily="34" charset="0"/>
              </a:rPr>
              <a:t>Outcome</a:t>
            </a:r>
            <a:r>
              <a:rPr lang="it-IT" dirty="0">
                <a:latin typeface="Candara" panose="020E0502030303020204" pitchFamily="34" charset="0"/>
              </a:rPr>
              <a:t>: ICU 5gg, DAH = 22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Se AI integrata: </a:t>
            </a:r>
            <a:r>
              <a:rPr lang="it-IT" i="1" dirty="0">
                <a:latin typeface="Candara" panose="020E0502030303020204" pitchFamily="34" charset="0"/>
              </a:rPr>
              <a:t>time-to-OR</a:t>
            </a:r>
            <a:r>
              <a:rPr lang="it-IT" dirty="0">
                <a:latin typeface="Candara" panose="020E0502030303020204" pitchFamily="34" charset="0"/>
              </a:rPr>
              <a:t> ridotto, </a:t>
            </a:r>
            <a:r>
              <a:rPr lang="it-IT" i="1" dirty="0" err="1">
                <a:latin typeface="Candara" panose="020E0502030303020204" pitchFamily="34" charset="0"/>
              </a:rPr>
              <a:t>outcome</a:t>
            </a:r>
            <a:r>
              <a:rPr lang="it-IT" dirty="0">
                <a:latin typeface="Candara" panose="020E0502030303020204" pitchFamily="34" charset="0"/>
              </a:rPr>
              <a:t> potenzialmente migliorato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530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F98B97-539B-1E72-A254-DDBF2379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2060"/>
                </a:solidFill>
                <a:latin typeface="Candara" panose="020E0502030303020204" pitchFamily="34" charset="0"/>
              </a:rPr>
              <a:t>Benefici e Limiti Attuali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C83472-98B6-2506-D03F-D0E5D6DCC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solidFill>
                  <a:srgbClr val="0070C0"/>
                </a:solidFill>
                <a:latin typeface="Candara" panose="020E0502030303020204" pitchFamily="34" charset="0"/>
              </a:rPr>
              <a:t>Benefici:</a:t>
            </a:r>
            <a:r>
              <a:rPr lang="it-IT" dirty="0">
                <a:latin typeface="Candara" panose="020E0502030303020204" pitchFamily="34" charset="0"/>
              </a:rPr>
              <a:t> </a:t>
            </a:r>
          </a:p>
          <a:p>
            <a:pPr lvl="1"/>
            <a:r>
              <a:rPr lang="it-IT" dirty="0">
                <a:latin typeface="Candara" panose="020E0502030303020204" pitchFamily="34" charset="0"/>
              </a:rPr>
              <a:t>Ottimizzazione uso sale operatorie urgenti</a:t>
            </a:r>
          </a:p>
          <a:p>
            <a:pPr lvl="1"/>
            <a:r>
              <a:rPr lang="it-IT" dirty="0">
                <a:latin typeface="Candara" panose="020E0502030303020204" pitchFamily="34" charset="0"/>
              </a:rPr>
              <a:t>Allerta precoce deterioramento clinico</a:t>
            </a:r>
          </a:p>
          <a:p>
            <a:pPr lvl="1"/>
            <a:r>
              <a:rPr lang="it-IT" dirty="0">
                <a:latin typeface="Candara" panose="020E0502030303020204" pitchFamily="34" charset="0"/>
              </a:rPr>
              <a:t>Supporto decisionale, non sostituzione.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solidFill>
                  <a:srgbClr val="0070C0"/>
                </a:solidFill>
                <a:latin typeface="Candara" panose="020E0502030303020204" pitchFamily="34" charset="0"/>
              </a:rPr>
              <a:t>Limiti: </a:t>
            </a:r>
          </a:p>
          <a:p>
            <a:pPr lvl="1"/>
            <a:r>
              <a:rPr lang="it-IT" i="1" dirty="0" err="1">
                <a:latin typeface="Candara" panose="020E0502030303020204" pitchFamily="34" charset="0"/>
              </a:rPr>
              <a:t>Bias</a:t>
            </a:r>
            <a:r>
              <a:rPr lang="it-IT" i="1" dirty="0">
                <a:latin typeface="Candara" panose="020E0502030303020204" pitchFamily="34" charset="0"/>
              </a:rPr>
              <a:t> </a:t>
            </a:r>
            <a:r>
              <a:rPr lang="it-IT" dirty="0">
                <a:latin typeface="Candara" panose="020E0502030303020204" pitchFamily="34" charset="0"/>
              </a:rPr>
              <a:t>dei dati di training</a:t>
            </a:r>
          </a:p>
          <a:p>
            <a:pPr lvl="1"/>
            <a:r>
              <a:rPr lang="it-IT" dirty="0">
                <a:latin typeface="Candara" panose="020E0502030303020204" pitchFamily="34" charset="0"/>
              </a:rPr>
              <a:t>Mancanza dataset standard (gap colmato da </a:t>
            </a:r>
            <a:r>
              <a:rPr lang="it-IT" dirty="0" err="1">
                <a:latin typeface="Candara" panose="020E0502030303020204" pitchFamily="34" charset="0"/>
              </a:rPr>
              <a:t>Botrel</a:t>
            </a:r>
            <a:r>
              <a:rPr lang="it-IT" dirty="0">
                <a:latin typeface="Candara" panose="020E0502030303020204" pitchFamily="34" charset="0"/>
              </a:rPr>
              <a:t> 2025)</a:t>
            </a:r>
          </a:p>
          <a:p>
            <a:pPr lvl="1"/>
            <a:r>
              <a:rPr lang="it-IT" dirty="0">
                <a:latin typeface="Candara" panose="020E0502030303020204" pitchFamily="34" charset="0"/>
              </a:rPr>
              <a:t>Accettazione culturale da parte del team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897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9A84A-9812-56F6-ADCE-760CA702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2060"/>
                </a:solidFill>
                <a:latin typeface="Candara" panose="020E0502030303020204" pitchFamily="34" charset="0"/>
              </a:rPr>
              <a:t>Visione</a:t>
            </a:r>
            <a:r>
              <a:rPr lang="en-US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ndara" panose="020E0502030303020204" pitchFamily="34" charset="0"/>
              </a:rPr>
              <a:t>futura</a:t>
            </a:r>
            <a:r>
              <a:rPr lang="it-IT" b="1" dirty="0">
                <a:solidFill>
                  <a:srgbClr val="002060"/>
                </a:solidFill>
                <a:latin typeface="Candara" panose="020E0502030303020204" pitchFamily="34" charset="0"/>
              </a:rPr>
              <a:t> &amp; 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9964E2-3D84-1A73-8A72-DEB244A72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i="1" dirty="0">
                <a:solidFill>
                  <a:srgbClr val="0070C0"/>
                </a:solidFill>
                <a:latin typeface="Candara" panose="020E0502030303020204" pitchFamily="34" charset="0"/>
              </a:rPr>
              <a:t>“Dal colore al calcolo” </a:t>
            </a:r>
          </a:p>
          <a:p>
            <a:r>
              <a:rPr lang="it-IT" dirty="0">
                <a:latin typeface="Candara" panose="020E0502030303020204" pitchFamily="34" charset="0"/>
              </a:rPr>
              <a:t>Triage dinamico, basato su dati in tempo reale</a:t>
            </a:r>
          </a:p>
          <a:p>
            <a:r>
              <a:rPr lang="it-IT" dirty="0">
                <a:latin typeface="Candara" panose="020E0502030303020204" pitchFamily="34" charset="0"/>
              </a:rPr>
              <a:t>Integrazione AI + sistemi informativi + teleconsulenza</a:t>
            </a:r>
          </a:p>
          <a:p>
            <a:r>
              <a:rPr lang="it-IT" dirty="0">
                <a:latin typeface="Candara" panose="020E0502030303020204" pitchFamily="34" charset="0"/>
              </a:rPr>
              <a:t>Metriche composite basate su esiti clinici + flussi</a:t>
            </a:r>
          </a:p>
          <a:p>
            <a:r>
              <a:rPr lang="it-IT" dirty="0">
                <a:latin typeface="Candara" panose="020E0502030303020204" pitchFamily="34" charset="0"/>
              </a:rPr>
              <a:t>Benchmark tra centri e reti trauma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i="1" dirty="0">
                <a:solidFill>
                  <a:srgbClr val="0070C0"/>
                </a:solidFill>
                <a:latin typeface="Candara" panose="020E0502030303020204" pitchFamily="34" charset="0"/>
              </a:rPr>
              <a:t>“L’AI non decide per noi, ma ci aiuta a decidere meglio e prima”</a:t>
            </a:r>
          </a:p>
          <a:p>
            <a:r>
              <a:rPr lang="it-IT" dirty="0">
                <a:latin typeface="Candara" panose="020E0502030303020204" pitchFamily="34" charset="0"/>
              </a:rPr>
              <a:t> Triage chirurgico del futuro sarà </a:t>
            </a:r>
            <a:r>
              <a:rPr lang="it-IT" i="1" u="sng" dirty="0">
                <a:latin typeface="Candara" panose="020E0502030303020204" pitchFamily="34" charset="0"/>
              </a:rPr>
              <a:t>data-</a:t>
            </a:r>
            <a:r>
              <a:rPr lang="it-IT" i="1" u="sng" dirty="0" err="1">
                <a:latin typeface="Candara" panose="020E0502030303020204" pitchFamily="34" charset="0"/>
              </a:rPr>
              <a:t>driven</a:t>
            </a:r>
            <a:endParaRPr lang="it-IT" i="1" u="sng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2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4055219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B0F3EE-6F65-857D-5D5E-8EA65A45B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957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  <a:latin typeface="Candara" panose="020E0502030303020204" pitchFamily="34" charset="0"/>
              </a:rPr>
              <a:t>Triage in Chirurgia d’Emergenza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1713EC-6018-313E-C50B-04FB1ABE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1465"/>
            <a:ext cx="10515600" cy="3954048"/>
          </a:xfrm>
        </p:spPr>
        <p:txBody>
          <a:bodyPr>
            <a:normAutofit/>
          </a:bodyPr>
          <a:lstStyle/>
          <a:p>
            <a:r>
              <a:rPr lang="it-IT" sz="3200" i="1" dirty="0" err="1">
                <a:latin typeface="Candara" panose="020E0502030303020204" pitchFamily="34" charset="0"/>
              </a:rPr>
              <a:t>Outline</a:t>
            </a:r>
            <a:endParaRPr lang="it-IT" sz="3200" i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it-IT" sz="3200" dirty="0">
              <a:latin typeface="Candara" panose="020E0502030303020204" pitchFamily="34" charset="0"/>
            </a:endParaRPr>
          </a:p>
          <a:p>
            <a:pPr lvl="1"/>
            <a:r>
              <a:rPr lang="it-IT" sz="2800" dirty="0">
                <a:latin typeface="Candara" panose="020E0502030303020204" pitchFamily="34" charset="0"/>
              </a:rPr>
              <a:t>Perché serve un nuovo modello</a:t>
            </a:r>
          </a:p>
          <a:p>
            <a:pPr marL="457200" lvl="1" indent="0">
              <a:buNone/>
            </a:pPr>
            <a:endParaRPr lang="it-IT" sz="2800" dirty="0">
              <a:latin typeface="Candara" panose="020E0502030303020204" pitchFamily="34" charset="0"/>
            </a:endParaRPr>
          </a:p>
          <a:p>
            <a:pPr lvl="1"/>
            <a:r>
              <a:rPr lang="it-IT" sz="2800" dirty="0">
                <a:latin typeface="Candara" panose="020E0502030303020204" pitchFamily="34" charset="0"/>
              </a:rPr>
              <a:t>Come realizzarlo</a:t>
            </a:r>
          </a:p>
          <a:p>
            <a:pPr lvl="1"/>
            <a:endParaRPr lang="it-IT" sz="2800" dirty="0">
              <a:latin typeface="Candara" panose="020E0502030303020204" pitchFamily="34" charset="0"/>
            </a:endParaRPr>
          </a:p>
          <a:p>
            <a:pPr lvl="1"/>
            <a:r>
              <a:rPr lang="it-IT" sz="2800" dirty="0">
                <a:latin typeface="Candara" panose="020E0502030303020204" pitchFamily="34" charset="0"/>
              </a:rPr>
              <a:t>Il ruolo dell’AI</a:t>
            </a:r>
          </a:p>
        </p:txBody>
      </p:sp>
    </p:spTree>
    <p:extLst>
      <p:ext uri="{BB962C8B-B14F-4D97-AF65-F5344CB8AC3E}">
        <p14:creationId xmlns:p14="http://schemas.microsoft.com/office/powerpoint/2010/main" val="105236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991E81-F096-EC0E-7302-81C230C4A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Perché</a:t>
            </a:r>
            <a:r>
              <a:rPr lang="en-US" b="1" dirty="0">
                <a:solidFill>
                  <a:schemeClr val="accent1"/>
                </a:solidFill>
                <a:latin typeface="Candara" panose="020E0502030303020204" pitchFamily="34" charset="0"/>
              </a:rPr>
              <a:t> serve un nuovo </a:t>
            </a:r>
            <a:r>
              <a:rPr lang="en-US" b="1" dirty="0" err="1">
                <a:solidFill>
                  <a:schemeClr val="accent1"/>
                </a:solidFill>
                <a:latin typeface="Candara" panose="020E0502030303020204" pitchFamily="34" charset="0"/>
              </a:rPr>
              <a:t>modello</a:t>
            </a:r>
            <a:r>
              <a:rPr lang="en-US" b="1" dirty="0">
                <a:solidFill>
                  <a:schemeClr val="accent1"/>
                </a:solidFill>
                <a:latin typeface="Candara" panose="020E0502030303020204" pitchFamily="34" charset="0"/>
              </a:rPr>
              <a:t> di triage</a:t>
            </a:r>
            <a:r>
              <a:rPr lang="it-IT" b="1" dirty="0">
                <a:solidFill>
                  <a:schemeClr val="accent1"/>
                </a:solidFill>
                <a:effectLst/>
                <a:latin typeface="Candara" panose="020E0502030303020204" pitchFamily="34" charset="0"/>
              </a:rPr>
              <a:t> </a:t>
            </a:r>
            <a:endParaRPr lang="it-IT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3E50AE-5C41-820D-B142-F150588E2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766" y="1825625"/>
            <a:ext cx="9884466" cy="4667250"/>
          </a:xfrm>
        </p:spPr>
        <p:txBody>
          <a:bodyPr>
            <a:normAutofit/>
          </a:bodyPr>
          <a:lstStyle/>
          <a:p>
            <a:r>
              <a:rPr lang="it-IT" dirty="0" err="1">
                <a:latin typeface="Candara" panose="020E0502030303020204" pitchFamily="34" charset="0"/>
              </a:rPr>
              <a:t>Chirugia</a:t>
            </a:r>
            <a:r>
              <a:rPr lang="it-IT" dirty="0">
                <a:latin typeface="Candara" panose="020E0502030303020204" pitchFamily="34" charset="0"/>
              </a:rPr>
              <a:t> d’urgenza: domanda crescente, costi elevati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Interventi non programmati che coinvolgono pazienti fragili e complessi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Mancanza di standard condivisi di valutazione</a:t>
            </a:r>
          </a:p>
          <a:p>
            <a:endParaRPr lang="it-IT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Prioritizzazione spesso empirica, non basata su </a:t>
            </a:r>
            <a:r>
              <a:rPr lang="it-IT" i="1" dirty="0" err="1">
                <a:latin typeface="Candara" panose="020E0502030303020204" pitchFamily="34" charset="0"/>
              </a:rPr>
              <a:t>outcome</a:t>
            </a:r>
            <a:endParaRPr lang="it-IT" i="1" dirty="0">
              <a:latin typeface="Candara" panose="020E0502030303020204" pitchFamily="34" charset="0"/>
            </a:endParaRPr>
          </a:p>
          <a:p>
            <a:pPr lvl="1"/>
            <a:r>
              <a:rPr lang="it-IT" dirty="0">
                <a:latin typeface="Candara" panose="020E0502030303020204" pitchFamily="34" charset="0"/>
              </a:rPr>
              <a:t>Non vi sono linee guida né standardizzazioni</a:t>
            </a:r>
          </a:p>
        </p:txBody>
      </p:sp>
    </p:spTree>
    <p:extLst>
      <p:ext uri="{BB962C8B-B14F-4D97-AF65-F5344CB8AC3E}">
        <p14:creationId xmlns:p14="http://schemas.microsoft.com/office/powerpoint/2010/main" val="127869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F5FD811-0ED9-2BC3-3E41-9A1821B97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11" y="286624"/>
            <a:ext cx="8467578" cy="24783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7D3545-EF5C-DA48-AB99-1E3E75B39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86" y="3429000"/>
            <a:ext cx="11312227" cy="267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3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06422D-2736-6914-7AC4-252E508A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chemeClr val="accent1"/>
                </a:solidFill>
                <a:latin typeface="Candara" panose="020E0502030303020204" pitchFamily="34" charset="0"/>
              </a:rPr>
              <a:t>Dall’algoritmo clinico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55D87C-A4E1-41C2-A06E-A11F5AAD2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Modello tradizionale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/>
              <a:t> New TACS (WSES 2023) → 6 livelli di urgenza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3B9259-A277-8F03-16F5-0E272454F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7644"/>
            <a:ext cx="7260520" cy="24908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DE2094C-6A9D-8A02-92B2-ADB60CFF52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438"/>
          <a:stretch>
            <a:fillRect/>
          </a:stretch>
        </p:blipFill>
        <p:spPr>
          <a:xfrm>
            <a:off x="7807569" y="2288759"/>
            <a:ext cx="4007456" cy="4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0D121-39B6-7EB3-0541-1BE0994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solidFill>
                  <a:schemeClr val="accent1"/>
                </a:solidFill>
                <a:latin typeface="Candara" panose="020E0502030303020204" pitchFamily="34" charset="0"/>
              </a:rPr>
              <a:t>New TACS: vantaggi e limiti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EBA58-012D-0E20-D0B0-7F138F4A4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u="sng" dirty="0">
                <a:latin typeface="Candara" panose="020E0502030303020204" pitchFamily="34" charset="0"/>
              </a:rPr>
              <a:t>Vantaggi principali</a:t>
            </a:r>
          </a:p>
          <a:p>
            <a:pPr marL="0" indent="0">
              <a:buNone/>
            </a:pPr>
            <a:endParaRPr lang="it-IT" u="sng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Semplice, chiaro e riproducibile</a:t>
            </a:r>
          </a:p>
          <a:p>
            <a:endParaRPr lang="it-IT" sz="1400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Strumento utile per la gestione dei flussi in emergenza</a:t>
            </a:r>
          </a:p>
          <a:p>
            <a:endParaRPr lang="it-IT" sz="1400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Può migliorare </a:t>
            </a:r>
            <a:r>
              <a:rPr lang="it-IT" dirty="0" err="1">
                <a:latin typeface="Candara" panose="020E0502030303020204" pitchFamily="34" charset="0"/>
              </a:rPr>
              <a:t>outcome</a:t>
            </a:r>
            <a:endParaRPr lang="it-IT" dirty="0">
              <a:latin typeface="Candara" panose="020E0502030303020204" pitchFamily="34" charset="0"/>
            </a:endParaRPr>
          </a:p>
          <a:p>
            <a:endParaRPr lang="it-IT" sz="1400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Permette un uso efficiente delle risorse ospedaliere</a:t>
            </a:r>
          </a:p>
        </p:txBody>
      </p:sp>
    </p:spTree>
    <p:extLst>
      <p:ext uri="{BB962C8B-B14F-4D97-AF65-F5344CB8AC3E}">
        <p14:creationId xmlns:p14="http://schemas.microsoft.com/office/powerpoint/2010/main" val="278082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DD70E-B59C-8D8E-9D13-293A3DC52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B2571E-9D5C-D652-2DB0-659A4165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>
                <a:solidFill>
                  <a:schemeClr val="accent1"/>
                </a:solidFill>
                <a:latin typeface="Candara" panose="020E0502030303020204" pitchFamily="34" charset="0"/>
              </a:rPr>
              <a:t>New TACS: vantaggi e limiti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F5A291-F612-72E9-EDE1-D27368E89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u="sng" dirty="0">
                <a:latin typeface="Candara" panose="020E0502030303020204" pitchFamily="34" charset="0"/>
              </a:rPr>
              <a:t>Limiti</a:t>
            </a:r>
          </a:p>
          <a:p>
            <a:endParaRPr lang="it-IT" u="sng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Mancano studi prospettici multicentrici che ne valutino l’impatto su morbidità e mortalità</a:t>
            </a:r>
          </a:p>
          <a:p>
            <a:endParaRPr lang="it-IT" sz="1400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La classificazione dipende ancora dal giudizio clinico soggettivo</a:t>
            </a:r>
          </a:p>
          <a:p>
            <a:endParaRPr lang="it-IT" sz="1400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Applicabilità variabile in contesti con risorse limitate o flussi operatori non dedicati</a:t>
            </a:r>
          </a:p>
        </p:txBody>
      </p:sp>
    </p:spTree>
    <p:extLst>
      <p:ext uri="{BB962C8B-B14F-4D97-AF65-F5344CB8AC3E}">
        <p14:creationId xmlns:p14="http://schemas.microsoft.com/office/powerpoint/2010/main" val="339789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91B34D-2FF8-72A2-4190-5AE20888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779" y="1820500"/>
            <a:ext cx="11538438" cy="4646735"/>
          </a:xfrm>
        </p:spPr>
        <p:txBody>
          <a:bodyPr>
            <a:normAutofit/>
          </a:bodyPr>
          <a:lstStyle/>
          <a:p>
            <a:r>
              <a:rPr lang="it-IT" dirty="0">
                <a:latin typeface="Candara" panose="020E0502030303020204" pitchFamily="34" charset="0"/>
              </a:rPr>
              <a:t>Evoluzione AI</a:t>
            </a:r>
          </a:p>
          <a:p>
            <a:pPr marL="0" indent="0">
              <a:buNone/>
            </a:pPr>
            <a:endParaRPr lang="it-IT" sz="1400" dirty="0">
              <a:latin typeface="Candara" panose="020E0502030303020204" pitchFamily="34" charset="0"/>
            </a:endParaRPr>
          </a:p>
          <a:p>
            <a:pPr lvl="1"/>
            <a:r>
              <a:rPr lang="it-IT" u="sng" dirty="0">
                <a:solidFill>
                  <a:srgbClr val="0070C0"/>
                </a:solidFill>
                <a:latin typeface="Candara" panose="020E0502030303020204" pitchFamily="34" charset="0"/>
              </a:rPr>
              <a:t>Input</a:t>
            </a:r>
          </a:p>
          <a:p>
            <a:pPr lvl="2"/>
            <a:r>
              <a:rPr lang="it-IT" sz="2400" dirty="0">
                <a:latin typeface="Candara" panose="020E0502030303020204" pitchFamily="34" charset="0"/>
              </a:rPr>
              <a:t>parametri vitali e di laboratorio, Imaging, presentazione clinica ed evoluzione</a:t>
            </a:r>
          </a:p>
          <a:p>
            <a:pPr lvl="1"/>
            <a:endParaRPr lang="it-IT" sz="1200" dirty="0">
              <a:latin typeface="Candara" panose="020E0502030303020204" pitchFamily="34" charset="0"/>
            </a:endParaRPr>
          </a:p>
          <a:p>
            <a:pPr lvl="1"/>
            <a:r>
              <a:rPr lang="it-IT" u="sng" dirty="0">
                <a:solidFill>
                  <a:srgbClr val="0070C0"/>
                </a:solidFill>
                <a:latin typeface="Candara" panose="020E0502030303020204" pitchFamily="34" charset="0"/>
              </a:rPr>
              <a:t>Output</a:t>
            </a:r>
          </a:p>
          <a:p>
            <a:pPr lvl="2"/>
            <a:r>
              <a:rPr lang="it-IT" sz="2400" dirty="0">
                <a:latin typeface="Candara" panose="020E0502030303020204" pitchFamily="34" charset="0"/>
              </a:rPr>
              <a:t>priorità chirurgica predetta, stima del rischio, previsione eventi avversi, </a:t>
            </a:r>
            <a:r>
              <a:rPr lang="it-IT" sz="2400" i="1" dirty="0" err="1">
                <a:latin typeface="Candara" panose="020E0502030303020204" pitchFamily="34" charset="0"/>
              </a:rPr>
              <a:t>outcome</a:t>
            </a:r>
            <a:endParaRPr lang="it-IT" sz="2400" i="1" dirty="0">
              <a:latin typeface="Candara" panose="020E0502030303020204" pitchFamily="34" charset="0"/>
            </a:endParaRPr>
          </a:p>
          <a:p>
            <a:pPr lvl="1"/>
            <a:endParaRPr lang="it-IT" sz="1200" dirty="0">
              <a:latin typeface="Candara" panose="020E0502030303020204" pitchFamily="34" charset="0"/>
            </a:endParaRPr>
          </a:p>
          <a:p>
            <a:pPr lvl="1"/>
            <a:r>
              <a:rPr lang="it-IT" i="1" dirty="0">
                <a:solidFill>
                  <a:srgbClr val="0070C0"/>
                </a:solidFill>
                <a:latin typeface="Candara" panose="020E0502030303020204" pitchFamily="34" charset="0"/>
              </a:rPr>
              <a:t>Integrazione in tempo reale nel flusso PS - sala operatoria</a:t>
            </a:r>
          </a:p>
          <a:p>
            <a:pPr lvl="2"/>
            <a:r>
              <a:rPr lang="it-IT" sz="2400" dirty="0">
                <a:latin typeface="Candara" panose="020E0502030303020204" pitchFamily="34" charset="0"/>
              </a:rPr>
              <a:t>ottimizzare l’allocazione delle risorse chirurgiche e anestesiologiche, prevedere ritardi critici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1AE3FDD-93ED-0037-624E-B2A38E98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79" y="390765"/>
            <a:ext cx="11538438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  <a:latin typeface="Candara" panose="020E0502030303020204" pitchFamily="34" charset="0"/>
              </a:rPr>
              <a:t>Dall’algoritmo clinico …</a:t>
            </a:r>
            <a:r>
              <a:rPr lang="it-IT" b="1" i="1" dirty="0">
                <a:solidFill>
                  <a:schemeClr val="accent1"/>
                </a:solidFill>
                <a:latin typeface="Candara" panose="020E0502030303020204" pitchFamily="34" charset="0"/>
              </a:rPr>
              <a:t>all’algoritmo predittivo</a:t>
            </a:r>
          </a:p>
        </p:txBody>
      </p:sp>
    </p:spTree>
    <p:extLst>
      <p:ext uri="{BB962C8B-B14F-4D97-AF65-F5344CB8AC3E}">
        <p14:creationId xmlns:p14="http://schemas.microsoft.com/office/powerpoint/2010/main" val="309884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F62930-3E12-5C91-D8D3-3ADF29B31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3091070"/>
          </a:xfrm>
        </p:spPr>
        <p:txBody>
          <a:bodyPr>
            <a:norm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29 </a:t>
            </a:r>
            <a:r>
              <a:rPr lang="en-US" i="1" dirty="0">
                <a:latin typeface="Candara" panose="020E0502030303020204" pitchFamily="34" charset="0"/>
              </a:rPr>
              <a:t>outcomes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chiave</a:t>
            </a:r>
            <a:r>
              <a:rPr lang="en-US" dirty="0">
                <a:latin typeface="Candara" panose="020E0502030303020204" pitchFamily="34" charset="0"/>
              </a:rPr>
              <a:t> per </a:t>
            </a:r>
            <a:r>
              <a:rPr lang="en-US" dirty="0" err="1">
                <a:latin typeface="Candara" panose="020E0502030303020204" pitchFamily="34" charset="0"/>
              </a:rPr>
              <a:t>percorsi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chirurgici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urgenti</a:t>
            </a:r>
            <a:endParaRPr lang="en-US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Base per </a:t>
            </a:r>
            <a:r>
              <a:rPr lang="en-US" dirty="0" err="1">
                <a:latin typeface="Candara" panose="020E0502030303020204" pitchFamily="34" charset="0"/>
              </a:rPr>
              <a:t>algoritmi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predittivi</a:t>
            </a:r>
            <a:endParaRPr lang="en-US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Questi domini definiscono gli </a:t>
            </a:r>
            <a:r>
              <a:rPr lang="it-IT" i="1" dirty="0">
                <a:latin typeface="Candara" panose="020E0502030303020204" pitchFamily="34" charset="0"/>
              </a:rPr>
              <a:t>endpoints</a:t>
            </a:r>
            <a:r>
              <a:rPr lang="it-IT" dirty="0">
                <a:latin typeface="Candara" panose="020E0502030303020204" pitchFamily="34" charset="0"/>
              </a:rPr>
              <a:t> per modelli predittivi di </a:t>
            </a:r>
            <a:r>
              <a:rPr lang="it-IT" dirty="0" err="1">
                <a:latin typeface="Candara" panose="020E0502030303020204" pitchFamily="34" charset="0"/>
              </a:rPr>
              <a:t>outcome</a:t>
            </a:r>
            <a:r>
              <a:rPr lang="it-IT" dirty="0">
                <a:latin typeface="Candara" panose="020E0502030303020204" pitchFamily="34" charset="0"/>
              </a:rPr>
              <a:t> e priorità basati su AI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FAE8A6-F40E-2087-7BC1-A407EC08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37930"/>
            <a:ext cx="7772400" cy="25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66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673</Words>
  <Application>Microsoft Macintosh PowerPoint</Application>
  <PresentationFormat>Widescreen</PresentationFormat>
  <Paragraphs>132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Candara</vt:lpstr>
      <vt:lpstr>Wingdings</vt:lpstr>
      <vt:lpstr>Tema di Office</vt:lpstr>
      <vt:lpstr>Il Triage delle Urgenze</vt:lpstr>
      <vt:lpstr>Triage in Chirurgia d’Emergenza</vt:lpstr>
      <vt:lpstr>Perché serve un nuovo modello di triage </vt:lpstr>
      <vt:lpstr>Presentazione standard di PowerPoint</vt:lpstr>
      <vt:lpstr>Dall’algoritmo clinico …</vt:lpstr>
      <vt:lpstr>New TACS: vantaggi e limiti</vt:lpstr>
      <vt:lpstr>New TACS: vantaggi e limiti</vt:lpstr>
      <vt:lpstr>Dall’algoritmo clinico …all’algoritmo predittivo</vt:lpstr>
      <vt:lpstr>Presentazione standard di PowerPoint</vt:lpstr>
      <vt:lpstr>I 5 domini chiave (Botrel et al., 2025) </vt:lpstr>
      <vt:lpstr>Architettura di un sistema AI per triage</vt:lpstr>
      <vt:lpstr>Presentazione standard di PowerPoint</vt:lpstr>
      <vt:lpstr>POTTER </vt:lpstr>
      <vt:lpstr>POTTER - Risultati</vt:lpstr>
      <vt:lpstr>POTTER &amp; Prospettive</vt:lpstr>
      <vt:lpstr>Caso clinico simulato</vt:lpstr>
      <vt:lpstr>Benefici e Limiti Attuali</vt:lpstr>
      <vt:lpstr>Visione futura &amp; Conclusioni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Guerino Biasucci</dc:creator>
  <cp:lastModifiedBy>Daniele Guerino Biasucci</cp:lastModifiedBy>
  <cp:revision>40</cp:revision>
  <dcterms:created xsi:type="dcterms:W3CDTF">2025-10-14T19:39:44Z</dcterms:created>
  <dcterms:modified xsi:type="dcterms:W3CDTF">2025-10-15T11:02:18Z</dcterms:modified>
</cp:coreProperties>
</file>